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43"/>
    <p:restoredTop sz="94665"/>
  </p:normalViewPr>
  <p:slideViewPr>
    <p:cSldViewPr snapToGrid="0">
      <p:cViewPr varScale="1">
        <p:scale>
          <a:sx n="107" d="100"/>
          <a:sy n="107" d="100"/>
        </p:scale>
        <p:origin x="6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D15C258-4F8E-42BE-9F48-08EABBB12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57D285B-56C4-41F6-8D3B-505B33CC70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B3031CF-3D23-4C15-9AB3-029C1B9F1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BBA3-1BAB-4E19-BF75-C2568EBE427E}" type="datetimeFigureOut">
              <a:rPr lang="tr-TR" smtClean="0"/>
              <a:t>20.11.2020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40CF130-2314-45EC-97D4-CF510D46E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FA518F3-FFAE-4F69-90F2-021AB1DEF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D820-6209-4B93-8716-357BDD4DE6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6528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D973811-CFB0-43A6-A119-F713CB570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DF0A5BD-3908-46FD-9E30-08AB9FDABE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9429EB3-5BC3-4541-9659-51747D62C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BBA3-1BAB-4E19-BF75-C2568EBE427E}" type="datetimeFigureOut">
              <a:rPr lang="tr-TR" smtClean="0"/>
              <a:t>20.11.2020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E5B4B59-A741-4BA3-8E1C-C0C565F8E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0AB054A-5B5B-4CA9-8C76-DFDC62871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D820-6209-4B93-8716-357BDD4DE6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9130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82CDB7D-1845-4ABD-907D-CE70B029BA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91A62EE-DA83-42D2-9E4C-380B49BBAE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37B71D6-88D5-426A-86E9-07F38E7C2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BBA3-1BAB-4E19-BF75-C2568EBE427E}" type="datetimeFigureOut">
              <a:rPr lang="tr-TR" smtClean="0"/>
              <a:t>20.11.2020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03E061B-E229-4A04-AA93-BD93410B6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0BDF952-6B8C-4D84-AAC0-AFBDD3D8B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D820-6209-4B93-8716-357BDD4DE6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2848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8BAC713-0289-4FD2-B451-EAE9AA730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0CAF05-C84C-4B92-A85F-6CBC5E69E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FB35F20-DD51-4F83-AE78-12CA0BB88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BBA3-1BAB-4E19-BF75-C2568EBE427E}" type="datetimeFigureOut">
              <a:rPr lang="tr-TR" smtClean="0"/>
              <a:t>20.11.2020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3BCF9F-47CC-43F7-890C-FC44B2474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9A4DAF4-157D-4F51-91DD-44D9C2F82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D820-6209-4B93-8716-357BDD4DE6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3861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CAD1061-E938-4310-A918-BE4597E9E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C80D7D3-2070-404C-A044-8FEF52679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0222659-4FE9-4EE1-81B1-B9AC81990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BBA3-1BAB-4E19-BF75-C2568EBE427E}" type="datetimeFigureOut">
              <a:rPr lang="tr-TR" smtClean="0"/>
              <a:t>20.11.2020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E13B2CD-6909-4A05-8DF6-07E60245C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47120D2-404B-464A-8B6D-7F54C3367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D820-6209-4B93-8716-357BDD4DE6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677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79152BF-5641-4DA1-A153-05FC3609F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56F0909-93E8-46E4-968D-A848072153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CD65F44-53C6-41A6-9F8A-3E67BB30C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F724CC9-3A49-4810-8B13-5A3FBAF66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BBA3-1BAB-4E19-BF75-C2568EBE427E}" type="datetimeFigureOut">
              <a:rPr lang="tr-TR" smtClean="0"/>
              <a:t>20.11.2020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E7F10DF-B47D-4FB4-81A8-325E4585C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6A8F58D-91A0-42A8-ABD0-FCB28322A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D820-6209-4B93-8716-357BDD4DE6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794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323E90C-1F9E-41E3-89A8-77670BC1A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0CF020F-019A-4F01-995E-E133D50C9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851B705-AD2F-40A1-B3E3-F35E2ADF8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29D422E-CDFD-409D-8817-7DB5A16418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68828BC-97C3-491A-A9C4-A17A5C0455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2043190-1E68-4C47-8576-70003D080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BBA3-1BAB-4E19-BF75-C2568EBE427E}" type="datetimeFigureOut">
              <a:rPr lang="tr-TR" smtClean="0"/>
              <a:t>20.11.2020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41C08A0B-7100-4FBF-AB05-692826374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6DDA630-BC40-42F5-9234-F0A8106B4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D820-6209-4B93-8716-357BDD4DE6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8663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C41FE31-3FD2-4DC6-862C-F29AB4ECF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AA0BA67-A251-4CCD-9A1F-5B2B0159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BBA3-1BAB-4E19-BF75-C2568EBE427E}" type="datetimeFigureOut">
              <a:rPr lang="tr-TR" smtClean="0"/>
              <a:t>20.11.2020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E098C4DF-8D76-4026-B1D2-C4CFDD096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1F84A80-3676-4B0B-AB9F-BE7C02C95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D820-6209-4B93-8716-357BDD4DE6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820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B7F3AC6-9676-4C7F-9991-2B40B6903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BBA3-1BAB-4E19-BF75-C2568EBE427E}" type="datetimeFigureOut">
              <a:rPr lang="tr-TR" smtClean="0"/>
              <a:t>20.11.2020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40956E43-D32F-48B7-9F40-E3E8C46CD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1A6B5E2-4C1C-485D-8208-193DB4982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D820-6209-4B93-8716-357BDD4DE6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1174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41C3DE2-4472-497C-9551-BEA5D240B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4D9CC6C-CD6C-483B-88BB-C1EDC6DB1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C659DAD-5DA6-415C-B447-E420F5F73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FD27C32-8450-493F-8EC0-C65261561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BBA3-1BAB-4E19-BF75-C2568EBE427E}" type="datetimeFigureOut">
              <a:rPr lang="tr-TR" smtClean="0"/>
              <a:t>20.11.2020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4247C76-8BDB-48D0-979E-1F9F87607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3247631-9DF4-4F97-B3D5-A62F52889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D820-6209-4B93-8716-357BDD4DE6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070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9068076-0707-4B4C-A359-933089C2E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04B11401-ED03-4F00-A415-B221892423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250F68A-6C83-4271-9DDF-CA8826C19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55F8BD6-915A-4364-B72F-281AF4F3F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BBA3-1BAB-4E19-BF75-C2568EBE427E}" type="datetimeFigureOut">
              <a:rPr lang="tr-TR" smtClean="0"/>
              <a:t>20.11.2020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3C126E6-2206-48A1-8371-A65FF1C02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2A8A75D-7854-41D2-BBFD-B3930F38F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D820-6209-4B93-8716-357BDD4DE6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965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5382F07D-0A1C-4498-91E0-852A34F15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59855F3-9760-4023-A016-E246DEE18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2EE6804-6BE1-42BA-B6EE-7A29EBC502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5BBA3-1BAB-4E19-BF75-C2568EBE427E}" type="datetimeFigureOut">
              <a:rPr lang="tr-TR" smtClean="0"/>
              <a:t>20.11.2020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50B2288-7F91-4364-AD4F-C120BEE3DF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2C598E0-4724-4209-8A54-E3821DF406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AD820-6209-4B93-8716-357BDD4DE6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691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F363ED5D-432E-464E-B7AB-683BA39EDE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122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694A7214-064C-4299-A68E-824AE153B0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154" y="0"/>
            <a:ext cx="1897846" cy="1589649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42044B38-FC45-42AE-96D5-D662832F5EC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91700" y="6075502"/>
            <a:ext cx="23304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55FE84B7-DFBC-4B42-BFE4-161DDC0E152C}"/>
              </a:ext>
            </a:extLst>
          </p:cNvPr>
          <p:cNvSpPr txBox="1"/>
          <p:nvPr/>
        </p:nvSpPr>
        <p:spPr>
          <a:xfrm>
            <a:off x="182879" y="521358"/>
            <a:ext cx="96088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ahoma" panose="020B0604030504040204" pitchFamily="34" charset="0"/>
              </a:rPr>
              <a:t>Dondurmanızı Nasıl Alırsınız?: Hızlı, Etkili ve Bol Verili </a:t>
            </a:r>
            <a:r>
              <a:rPr lang="tr-TR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ahoma" panose="020B0604030504040204" pitchFamily="34" charset="0"/>
              </a:rPr>
              <a:t>İnovatif</a:t>
            </a:r>
            <a:r>
              <a:rPr lang="tr-TR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ahoma" panose="020B0604030504040204" pitchFamily="34" charset="0"/>
              </a:rPr>
              <a:t> Baykuş</a:t>
            </a:r>
            <a:endParaRPr lang="tr-TR" sz="2800" b="1" dirty="0">
              <a:latin typeface="Georgia" panose="02040502050405020303" pitchFamily="18" charset="0"/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2C4EB6AD-D1D2-4C7F-AACF-104B6995E118}"/>
              </a:ext>
            </a:extLst>
          </p:cNvPr>
          <p:cNvSpPr txBox="1"/>
          <p:nvPr/>
        </p:nvSpPr>
        <p:spPr>
          <a:xfrm>
            <a:off x="0" y="1806564"/>
            <a:ext cx="11999741" cy="25348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6870" marR="302895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ahoma" panose="020B0604030504040204" pitchFamily="34" charset="0"/>
              </a:rPr>
              <a:t>Büyük verinin işlevselliğinin git gide arttığı bir dönemde, geleneksel yöntemlerden farklılaşmak çok önemliydi. </a:t>
            </a:r>
            <a:r>
              <a:rPr lang="tr-TR" dirty="0">
                <a:solidFill>
                  <a:srgbClr val="000000"/>
                </a:solidFill>
                <a:latin typeface="Georgia" panose="02040502050405020303" pitchFamily="18" charset="0"/>
                <a:ea typeface="Tahoma" panose="020B0604030504040204" pitchFamily="34" charset="0"/>
              </a:rPr>
              <a:t>Biz de markanın tüketicilerini ödüllendirdiği, böylece tüketimi arttırmayı hedeflediği bir kampanyasının 652.215 kişilik veri tabanını bir </a:t>
            </a:r>
            <a:r>
              <a:rPr lang="tr-TR" dirty="0" err="1">
                <a:solidFill>
                  <a:srgbClr val="000000"/>
                </a:solidFill>
                <a:latin typeface="Georgia" panose="02040502050405020303" pitchFamily="18" charset="0"/>
                <a:ea typeface="Tahoma" panose="020B0604030504040204" pitchFamily="34" charset="0"/>
              </a:rPr>
              <a:t>içgörü</a:t>
            </a:r>
            <a:r>
              <a:rPr lang="tr-TR" dirty="0">
                <a:solidFill>
                  <a:srgbClr val="000000"/>
                </a:solidFill>
                <a:latin typeface="Georgia" panose="02040502050405020303" pitchFamily="18" charset="0"/>
                <a:ea typeface="Tahoma" panose="020B0604030504040204" pitchFamily="34" charset="0"/>
              </a:rPr>
              <a:t> platformuna çevirdik. Yeni nesil, eğlenceli ve bol görselli kurgumuz sayesinde, hiçbir ödül olmadan, tamamlanma/başlama oranı %87’ye ulaştı. Elde ettiğimiz örneklem boyutu sayesinde, sadece markanın değil şirketin tüm markalarının stratejilerinde kullanılabilecek çeşitli içgörüler elde ettik. 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id="{B1EB427B-8B6A-F94C-AECC-839536D6169E}"/>
              </a:ext>
            </a:extLst>
          </p:cNvPr>
          <p:cNvSpPr/>
          <p:nvPr/>
        </p:nvSpPr>
        <p:spPr>
          <a:xfrm>
            <a:off x="0" y="4558340"/>
            <a:ext cx="11999740" cy="872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SzPts val="1000"/>
              <a:buFont typeface="Arial" panose="020B0604020202020204" pitchFamily="34" charset="0"/>
              <a:buChar char="●"/>
            </a:pPr>
            <a:r>
              <a:rPr lang="tr-TR" dirty="0">
                <a:solidFill>
                  <a:srgbClr val="000000"/>
                </a:solidFill>
                <a:latin typeface="Georgia" panose="02040502050405020303" pitchFamily="18" charset="0"/>
                <a:ea typeface="Noto Sans Symbols"/>
                <a:cs typeface="Noto Sans Symbols"/>
              </a:rPr>
              <a:t>Araştırma </a:t>
            </a:r>
            <a:r>
              <a:rPr lang="tr-TR" dirty="0" err="1">
                <a:solidFill>
                  <a:srgbClr val="000000"/>
                </a:solidFill>
                <a:latin typeface="Georgia" panose="02040502050405020303" pitchFamily="18" charset="0"/>
                <a:ea typeface="Noto Sans Symbols"/>
                <a:cs typeface="Noto Sans Symbols"/>
              </a:rPr>
              <a:t>içgörüleri</a:t>
            </a:r>
            <a:r>
              <a:rPr lang="tr-TR" dirty="0">
                <a:solidFill>
                  <a:srgbClr val="000000"/>
                </a:solidFill>
                <a:latin typeface="Georgia" panose="02040502050405020303" pitchFamily="18" charset="0"/>
                <a:ea typeface="Noto Sans Symbols"/>
                <a:cs typeface="Noto Sans Symbols"/>
              </a:rPr>
              <a:t> ışığında oluşturulan </a:t>
            </a:r>
            <a:r>
              <a:rPr lang="tr-TR" dirty="0" err="1">
                <a:solidFill>
                  <a:srgbClr val="000000"/>
                </a:solidFill>
                <a:latin typeface="Georgia" panose="02040502050405020303" pitchFamily="18" charset="0"/>
                <a:ea typeface="Noto Sans Symbols"/>
                <a:cs typeface="Noto Sans Symbols"/>
              </a:rPr>
              <a:t>segmentlere</a:t>
            </a:r>
            <a:r>
              <a:rPr lang="tr-TR" dirty="0">
                <a:solidFill>
                  <a:srgbClr val="000000"/>
                </a:solidFill>
                <a:latin typeface="Georgia" panose="02040502050405020303" pitchFamily="18" charset="0"/>
                <a:ea typeface="Noto Sans Symbols"/>
                <a:cs typeface="Noto Sans Symbols"/>
              </a:rPr>
              <a:t> yapılan iletişimler doğrultusunda </a:t>
            </a:r>
            <a:r>
              <a:rPr lang="tr-TR" b="1" dirty="0">
                <a:solidFill>
                  <a:srgbClr val="000000"/>
                </a:solidFill>
                <a:latin typeface="Georgia" panose="02040502050405020303" pitchFamily="18" charset="0"/>
                <a:ea typeface="Noto Sans Symbols"/>
                <a:cs typeface="Noto Sans Symbols"/>
              </a:rPr>
              <a:t>markanın 2020 Nisan-Temmuz dönemi pazar payı</a:t>
            </a:r>
            <a:r>
              <a:rPr lang="tr-TR" dirty="0">
                <a:solidFill>
                  <a:srgbClr val="000000"/>
                </a:solidFill>
                <a:latin typeface="Georgia" panose="02040502050405020303" pitchFamily="18" charset="0"/>
                <a:ea typeface="Noto Sans Symbols"/>
                <a:cs typeface="Noto Sans Symbols"/>
              </a:rPr>
              <a:t>, </a:t>
            </a:r>
            <a:r>
              <a:rPr lang="tr-TR" b="1" dirty="0">
                <a:solidFill>
                  <a:srgbClr val="000000"/>
                </a:solidFill>
                <a:latin typeface="Georgia" panose="02040502050405020303" pitchFamily="18" charset="0"/>
                <a:ea typeface="Noto Sans Symbols"/>
                <a:cs typeface="Noto Sans Symbols"/>
              </a:rPr>
              <a:t>bir önceki döneme göre oldukça artmıştır</a:t>
            </a:r>
            <a:r>
              <a:rPr lang="tr-TR" dirty="0">
                <a:solidFill>
                  <a:srgbClr val="000000"/>
                </a:solidFill>
                <a:latin typeface="Georgia" panose="02040502050405020303" pitchFamily="18" charset="0"/>
                <a:ea typeface="Noto Sans Symbols"/>
                <a:cs typeface="Noto Sans Symbols"/>
              </a:rPr>
              <a:t>. </a:t>
            </a:r>
            <a:endParaRPr lang="tr-TR" dirty="0">
              <a:latin typeface="Georgia" panose="02040502050405020303" pitchFamily="18" charset="0"/>
              <a:ea typeface="Noto Sans Symbols"/>
              <a:cs typeface="Noto Sans Symbols"/>
            </a:endParaRPr>
          </a:p>
        </p:txBody>
      </p:sp>
    </p:spTree>
    <p:extLst>
      <p:ext uri="{BB962C8B-B14F-4D97-AF65-F5344CB8AC3E}">
        <p14:creationId xmlns:p14="http://schemas.microsoft.com/office/powerpoint/2010/main" val="1433088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694A7214-064C-4299-A68E-824AE153B0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154" y="0"/>
            <a:ext cx="1897846" cy="1589649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42044B38-FC45-42AE-96D5-D662832F5EC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91700" y="6075502"/>
            <a:ext cx="23304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55FE84B7-DFBC-4B42-BFE4-161DDC0E152C}"/>
              </a:ext>
            </a:extLst>
          </p:cNvPr>
          <p:cNvSpPr txBox="1"/>
          <p:nvPr/>
        </p:nvSpPr>
        <p:spPr>
          <a:xfrm>
            <a:off x="182879" y="667998"/>
            <a:ext cx="96088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ahoma" panose="020B0604030504040204" pitchFamily="34" charset="0"/>
              </a:rPr>
              <a:t>Dondurmanızı Nasıl Alırsınız?: Hızlı, Etkili ve Bol Verili </a:t>
            </a:r>
            <a:r>
              <a:rPr lang="tr-TR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ahoma" panose="020B0604030504040204" pitchFamily="34" charset="0"/>
              </a:rPr>
              <a:t>İnovatif</a:t>
            </a:r>
            <a:r>
              <a:rPr lang="tr-TR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ahoma" panose="020B0604030504040204" pitchFamily="34" charset="0"/>
              </a:rPr>
              <a:t> Baykuş</a:t>
            </a:r>
            <a:endParaRPr lang="tr-TR" sz="2800" b="1" dirty="0">
              <a:latin typeface="Georgia" panose="02040502050405020303" pitchFamily="18" charset="0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874B20B8-3D20-544F-A1AE-ECCC69FDBF70}"/>
              </a:ext>
            </a:extLst>
          </p:cNvPr>
          <p:cNvSpPr/>
          <p:nvPr/>
        </p:nvSpPr>
        <p:spPr>
          <a:xfrm>
            <a:off x="0" y="1911120"/>
            <a:ext cx="11273589" cy="2534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SzPts val="1000"/>
              <a:buFont typeface="Arial" panose="020B0604020202020204" pitchFamily="34" charset="0"/>
              <a:buChar char="●"/>
            </a:pPr>
            <a:r>
              <a:rPr lang="tr-TR" dirty="0" err="1">
                <a:solidFill>
                  <a:srgbClr val="000000"/>
                </a:solidFill>
                <a:latin typeface="Georgia" panose="02040502050405020303" pitchFamily="18" charset="0"/>
                <a:ea typeface="Noto Sans Symbols"/>
                <a:cs typeface="Noto Sans Symbols"/>
              </a:rPr>
              <a:t>İçgörülerden</a:t>
            </a:r>
            <a:r>
              <a:rPr lang="tr-TR" dirty="0">
                <a:solidFill>
                  <a:srgbClr val="000000"/>
                </a:solidFill>
                <a:latin typeface="Georgia" panose="02040502050405020303" pitchFamily="18" charset="0"/>
                <a:ea typeface="Noto Sans Symbols"/>
                <a:cs typeface="Noto Sans Symbols"/>
              </a:rPr>
              <a:t> hareketle, markamızın bulunduğu firma başka bir markasında da daha genç tüketicileri hedeflediği </a:t>
            </a:r>
            <a:r>
              <a:rPr lang="tr-TR" b="1" dirty="0">
                <a:solidFill>
                  <a:srgbClr val="000000"/>
                </a:solidFill>
                <a:latin typeface="Georgia" panose="02040502050405020303" pitchFamily="18" charset="0"/>
                <a:ea typeface="Noto Sans Symbols"/>
                <a:cs typeface="Noto Sans Symbols"/>
              </a:rPr>
              <a:t>yeni külahta dondurmasının </a:t>
            </a:r>
            <a:r>
              <a:rPr lang="tr-TR" b="1" dirty="0" err="1">
                <a:solidFill>
                  <a:srgbClr val="000000"/>
                </a:solidFill>
                <a:latin typeface="Georgia" panose="02040502050405020303" pitchFamily="18" charset="0"/>
                <a:ea typeface="Noto Sans Symbols"/>
                <a:cs typeface="Noto Sans Symbols"/>
              </a:rPr>
              <a:t>lasmanını</a:t>
            </a:r>
            <a:r>
              <a:rPr lang="tr-TR" b="1" dirty="0">
                <a:solidFill>
                  <a:srgbClr val="000000"/>
                </a:solidFill>
                <a:latin typeface="Georgia" panose="02040502050405020303" pitchFamily="18" charset="0"/>
                <a:ea typeface="Noto Sans Symbols"/>
                <a:cs typeface="Noto Sans Symbols"/>
              </a:rPr>
              <a:t> yapmış</a:t>
            </a:r>
            <a:r>
              <a:rPr lang="tr-TR" dirty="0">
                <a:solidFill>
                  <a:srgbClr val="000000"/>
                </a:solidFill>
                <a:latin typeface="Georgia" panose="02040502050405020303" pitchFamily="18" charset="0"/>
                <a:ea typeface="Noto Sans Symbols"/>
                <a:cs typeface="Noto Sans Symbols"/>
              </a:rPr>
              <a:t> ve </a:t>
            </a:r>
            <a:r>
              <a:rPr lang="tr-TR" b="1" dirty="0">
                <a:solidFill>
                  <a:srgbClr val="000000"/>
                </a:solidFill>
                <a:latin typeface="Georgia" panose="02040502050405020303" pitchFamily="18" charset="0"/>
                <a:ea typeface="Noto Sans Symbols"/>
                <a:cs typeface="Noto Sans Symbols"/>
              </a:rPr>
              <a:t>marka iletişimleri bu araştırmadan elde edilen </a:t>
            </a:r>
            <a:r>
              <a:rPr lang="tr-TR" b="1" dirty="0" err="1">
                <a:solidFill>
                  <a:srgbClr val="000000"/>
                </a:solidFill>
                <a:latin typeface="Georgia" panose="02040502050405020303" pitchFamily="18" charset="0"/>
                <a:ea typeface="Noto Sans Symbols"/>
                <a:cs typeface="Noto Sans Symbols"/>
              </a:rPr>
              <a:t>segment</a:t>
            </a:r>
            <a:r>
              <a:rPr lang="tr-TR" b="1" dirty="0">
                <a:solidFill>
                  <a:srgbClr val="000000"/>
                </a:solidFill>
                <a:latin typeface="Georgia" panose="02040502050405020303" pitchFamily="18" charset="0"/>
                <a:ea typeface="Noto Sans Symbols"/>
                <a:cs typeface="Noto Sans Symbols"/>
              </a:rPr>
              <a:t> </a:t>
            </a:r>
            <a:r>
              <a:rPr lang="tr-TR" b="1" dirty="0" err="1">
                <a:solidFill>
                  <a:srgbClr val="000000"/>
                </a:solidFill>
                <a:latin typeface="Georgia" panose="02040502050405020303" pitchFamily="18" charset="0"/>
                <a:ea typeface="Noto Sans Symbols"/>
                <a:cs typeface="Noto Sans Symbols"/>
              </a:rPr>
              <a:t>içgörülerine</a:t>
            </a:r>
            <a:r>
              <a:rPr lang="tr-TR" b="1" dirty="0">
                <a:solidFill>
                  <a:srgbClr val="000000"/>
                </a:solidFill>
                <a:latin typeface="Georgia" panose="02040502050405020303" pitchFamily="18" charset="0"/>
                <a:ea typeface="Noto Sans Symbols"/>
                <a:cs typeface="Noto Sans Symbols"/>
              </a:rPr>
              <a:t> göre kurgulanmıştır</a:t>
            </a:r>
            <a:r>
              <a:rPr lang="tr-TR" dirty="0">
                <a:solidFill>
                  <a:srgbClr val="000000"/>
                </a:solidFill>
                <a:latin typeface="Georgia" panose="02040502050405020303" pitchFamily="18" charset="0"/>
                <a:ea typeface="Noto Sans Symbols"/>
                <a:cs typeface="Noto Sans Symbols"/>
              </a:rPr>
              <a:t>. </a:t>
            </a:r>
            <a:endParaRPr lang="tr-TR" dirty="0">
              <a:latin typeface="Georgia" panose="02040502050405020303" pitchFamily="18" charset="0"/>
              <a:ea typeface="Noto Sans Symbols"/>
              <a:cs typeface="Noto Sans Symbols"/>
            </a:endParaRPr>
          </a:p>
          <a:p>
            <a:pPr marL="342900" lvl="0" indent="-342900" algn="just">
              <a:lnSpc>
                <a:spcPct val="150000"/>
              </a:lnSpc>
              <a:buSzPts val="1000"/>
              <a:buFont typeface="Arial" panose="020B0604020202020204" pitchFamily="34" charset="0"/>
              <a:buChar char="●"/>
            </a:pPr>
            <a:r>
              <a:rPr lang="tr-TR" dirty="0">
                <a:solidFill>
                  <a:srgbClr val="000000"/>
                </a:solidFill>
                <a:latin typeface="Georgia" panose="02040502050405020303" pitchFamily="18" charset="0"/>
                <a:ea typeface="Noto Sans Symbols"/>
                <a:cs typeface="Noto Sans Symbols"/>
              </a:rPr>
              <a:t>Marka Türkiye’de hayvansal gıda tüketmeyenler veya tüketmeyi tercih etmeyenler için </a:t>
            </a:r>
            <a:r>
              <a:rPr lang="tr-TR" b="1" dirty="0" err="1">
                <a:solidFill>
                  <a:srgbClr val="000000"/>
                </a:solidFill>
                <a:latin typeface="Georgia" panose="02040502050405020303" pitchFamily="18" charset="0"/>
                <a:ea typeface="Noto Sans Symbols"/>
                <a:cs typeface="Noto Sans Symbols"/>
              </a:rPr>
              <a:t>vegan</a:t>
            </a:r>
            <a:r>
              <a:rPr lang="tr-TR" b="1" dirty="0">
                <a:solidFill>
                  <a:srgbClr val="000000"/>
                </a:solidFill>
                <a:latin typeface="Georgia" panose="02040502050405020303" pitchFamily="18" charset="0"/>
                <a:ea typeface="Noto Sans Symbols"/>
                <a:cs typeface="Noto Sans Symbols"/>
              </a:rPr>
              <a:t> dondurmasını pazara soktu</a:t>
            </a:r>
            <a:r>
              <a:rPr lang="tr-TR" dirty="0">
                <a:solidFill>
                  <a:srgbClr val="000000"/>
                </a:solidFill>
                <a:latin typeface="Georgia" panose="02040502050405020303" pitchFamily="18" charset="0"/>
                <a:ea typeface="Noto Sans Symbols"/>
                <a:cs typeface="Noto Sans Symbols"/>
              </a:rPr>
              <a:t>. Bu ürün araştırma sonucunda elde edilen hedef kitlesine uygun kanallardan pazara sunulmuştur. </a:t>
            </a:r>
            <a:endParaRPr lang="tr-TR" dirty="0">
              <a:latin typeface="Georgia" panose="02040502050405020303" pitchFamily="18" charset="0"/>
              <a:ea typeface="Noto Sans Symbols"/>
              <a:cs typeface="Noto Sans Symbols"/>
            </a:endParaRPr>
          </a:p>
        </p:txBody>
      </p:sp>
    </p:spTree>
    <p:extLst>
      <p:ext uri="{BB962C8B-B14F-4D97-AF65-F5344CB8AC3E}">
        <p14:creationId xmlns:p14="http://schemas.microsoft.com/office/powerpoint/2010/main" val="2677685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182</Words>
  <Application>Microsoft Macintosh PowerPoint</Application>
  <PresentationFormat>Geniş ekran</PresentationFormat>
  <Paragraphs>6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Office Teması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User</dc:creator>
  <cp:lastModifiedBy>Hazal Ozkalkan</cp:lastModifiedBy>
  <cp:revision>15</cp:revision>
  <dcterms:created xsi:type="dcterms:W3CDTF">2018-09-14T11:46:15Z</dcterms:created>
  <dcterms:modified xsi:type="dcterms:W3CDTF">2020-11-20T09:47:20Z</dcterms:modified>
</cp:coreProperties>
</file>